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3" r:id="rId17"/>
    <p:sldId id="274" r:id="rId18"/>
    <p:sldId id="276" r:id="rId19"/>
  </p:sldIdLst>
  <p:sldSz cx="9144000" cy="6858000" type="screen4x3"/>
  <p:notesSz cx="6858000" cy="9144000"/>
  <p:embeddedFontLst>
    <p:embeddedFont>
      <p:font typeface="Arial Black" panose="020B0A04020102020204" pitchFamily="34" charset="0"/>
      <p:regular r:id="rId21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3400E3F-89EF-4E22-B3E7-7194133BDE9C}">
  <a:tblStyle styleId="{93400E3F-89EF-4E22-B3E7-7194133BDE9C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6E6"/>
          </a:solidFill>
        </a:fill>
      </a:tcStyle>
    </a:wholeTbl>
    <a:band1H>
      <a:tcTxStyle/>
      <a:tcStyle>
        <a:tcBdr/>
        <a:fill>
          <a:solidFill>
            <a:srgbClr val="CACA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CA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dk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147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37583685b3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37583685b3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g237583685b3_0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37583685b3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37583685b3_0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g237583685b3_0_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3f220d1eb6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3f220d1eb6_0_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g23f220d1eb6_0_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3f220d1eb6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3f220d1eb6_0_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23f220d1eb6_0_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3f220d1eb6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3f220d1eb6_0_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g23f220d1eb6_0_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3f220d1eb6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3f220d1eb6_0_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g23f220d1eb6_0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37583685b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37583685b3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g237583685b3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3f220d1eb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3f220d1eb6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23f220d1eb6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ctrTitle"/>
          </p:nvPr>
        </p:nvSpPr>
        <p:spPr>
          <a:xfrm>
            <a:off x="457196" y="1629175"/>
            <a:ext cx="8229600" cy="14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</a:pPr>
            <a:r>
              <a:rPr lang="en-US" sz="3500" b="1"/>
              <a:t>MINI PROJECT</a:t>
            </a:r>
            <a:br>
              <a:rPr lang="en-US"/>
            </a:br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"/>
          </p:nvPr>
        </p:nvSpPr>
        <p:spPr>
          <a:xfrm>
            <a:off x="-107091" y="2443648"/>
            <a:ext cx="9358200" cy="19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DESIGN &amp; DEVELOPMENT OF METAL DETECTING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ROBOTIC VEHICLE.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13"/>
          <p:cNvSpPr txBox="1"/>
          <p:nvPr/>
        </p:nvSpPr>
        <p:spPr>
          <a:xfrm>
            <a:off x="205437" y="4920304"/>
            <a:ext cx="4444800" cy="16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TEAM MMBERS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</a:t>
            </a: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VIGNESHKUMAR D(420420104058)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CHANDRASEKARAN S(420420104301)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HEMKUMAR V(420420104306)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3"/>
          <p:cNvSpPr txBox="1"/>
          <p:nvPr/>
        </p:nvSpPr>
        <p:spPr>
          <a:xfrm>
            <a:off x="4556328" y="5182058"/>
            <a:ext cx="48009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MENTOR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SRINIVASAN G,M.E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Assistant Professor/CSE,APEC</a:t>
            </a:r>
            <a:endParaRPr/>
          </a:p>
        </p:txBody>
      </p:sp>
      <p:sp>
        <p:nvSpPr>
          <p:cNvPr id="92" name="Google Shape;92;p13"/>
          <p:cNvSpPr txBox="1"/>
          <p:nvPr/>
        </p:nvSpPr>
        <p:spPr>
          <a:xfrm>
            <a:off x="634521" y="4397078"/>
            <a:ext cx="3366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TEAM MEMBERS</a:t>
            </a:r>
            <a:endParaRPr sz="2800" b="1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3"/>
          <p:cNvSpPr txBox="1"/>
          <p:nvPr/>
        </p:nvSpPr>
        <p:spPr>
          <a:xfrm>
            <a:off x="5649446" y="4787987"/>
            <a:ext cx="2646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MENTOR</a:t>
            </a:r>
            <a:endParaRPr sz="2400" b="1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3"/>
          <p:cNvSpPr txBox="1"/>
          <p:nvPr/>
        </p:nvSpPr>
        <p:spPr>
          <a:xfrm>
            <a:off x="1476000" y="793850"/>
            <a:ext cx="9570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ADHIPARASAKTHI ENGINEERING COLLEGE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5" name="Google Shape;9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525"/>
            <a:ext cx="1476000" cy="14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09725" y="272525"/>
            <a:ext cx="1275776" cy="121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/>
          <p:nvPr/>
        </p:nvSpPr>
        <p:spPr>
          <a:xfrm>
            <a:off x="298175" y="335450"/>
            <a:ext cx="7100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 dirty="0">
                <a:latin typeface="Times New Roman"/>
                <a:ea typeface="Times New Roman"/>
                <a:cs typeface="Times New Roman"/>
                <a:sym typeface="Times New Roman"/>
              </a:rPr>
              <a:t>MODULE</a:t>
            </a:r>
            <a:endParaRPr sz="2400" b="1" u="sng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596550" y="1360425"/>
            <a:ext cx="8181000" cy="15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latin typeface="Times New Roman"/>
                <a:ea typeface="Times New Roman"/>
                <a:cs typeface="Times New Roman"/>
                <a:sym typeface="Times New Roman"/>
              </a:rPr>
              <a:t>Module 1:</a:t>
            </a:r>
            <a:endParaRPr sz="22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             We studied about the design of metal detecting robotic vehicle and with the help of literature survey we gained knowledge about the </a:t>
            </a:r>
            <a:endParaRPr sz="2200">
              <a:solidFill>
                <a:srgbClr val="374151"/>
              </a:solidFill>
              <a:highlight>
                <a:srgbClr val="F7F7F8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previous projects.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0" name="Google Shape;18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8950" y="3370600"/>
            <a:ext cx="5416200" cy="3045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/>
          <p:nvPr/>
        </p:nvSpPr>
        <p:spPr>
          <a:xfrm>
            <a:off x="260925" y="484525"/>
            <a:ext cx="8349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Times New Roman"/>
                <a:ea typeface="Times New Roman"/>
                <a:cs typeface="Times New Roman"/>
                <a:sym typeface="Times New Roman"/>
              </a:rPr>
              <a:t>MODULE 2: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7" name="Google Shape;187;p23"/>
          <p:cNvSpPr txBox="1"/>
          <p:nvPr/>
        </p:nvSpPr>
        <p:spPr>
          <a:xfrm>
            <a:off x="540450" y="1155425"/>
            <a:ext cx="84792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        By studying the </a:t>
            </a:r>
            <a:r>
              <a:rPr lang="en-US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literature 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survey of previously done projects on metal detecting robotic vehicle over the years, we came to know about the demerits &amp; drawbacks of those existing projects.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8" name="Google Shape;18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1450" y="2677825"/>
            <a:ext cx="4952824" cy="373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4"/>
          <p:cNvSpPr txBox="1"/>
          <p:nvPr/>
        </p:nvSpPr>
        <p:spPr>
          <a:xfrm>
            <a:off x="260925" y="484525"/>
            <a:ext cx="83490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Times New Roman"/>
                <a:ea typeface="Times New Roman"/>
                <a:cs typeface="Times New Roman"/>
                <a:sym typeface="Times New Roman"/>
              </a:rPr>
              <a:t>MODULE 3: </a:t>
            </a:r>
            <a:endParaRPr sz="24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Times New Roman"/>
                <a:ea typeface="Times New Roman"/>
                <a:cs typeface="Times New Roman"/>
                <a:sym typeface="Times New Roman"/>
              </a:rPr>
              <a:t>            </a:t>
            </a: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From the requirements and specification we develope the architectural model  with the help of  circut diagram.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5" name="Google Shape;19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0962" y="2321300"/>
            <a:ext cx="5802076" cy="397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5"/>
          <p:cNvSpPr txBox="1"/>
          <p:nvPr/>
        </p:nvSpPr>
        <p:spPr>
          <a:xfrm>
            <a:off x="372700" y="279525"/>
            <a:ext cx="3839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Times New Roman"/>
                <a:ea typeface="Times New Roman"/>
                <a:cs typeface="Times New Roman"/>
                <a:sym typeface="Times New Roman"/>
              </a:rPr>
              <a:t>MODULE 4:</a:t>
            </a:r>
            <a:endParaRPr sz="24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2" name="Google Shape;202;p25"/>
          <p:cNvSpPr txBox="1"/>
          <p:nvPr/>
        </p:nvSpPr>
        <p:spPr>
          <a:xfrm>
            <a:off x="484525" y="1118150"/>
            <a:ext cx="84606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          With the help of circuit diagram we constructed the metal detecting robotic vechicle with specified components.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3" name="Google Shape;20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1188" y="2264575"/>
            <a:ext cx="7067276" cy="376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6"/>
          <p:cNvSpPr txBox="1"/>
          <p:nvPr/>
        </p:nvSpPr>
        <p:spPr>
          <a:xfrm>
            <a:off x="974650" y="194925"/>
            <a:ext cx="66099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u="sng">
                <a:latin typeface="Calibri"/>
                <a:ea typeface="Calibri"/>
                <a:cs typeface="Calibri"/>
                <a:sym typeface="Calibri"/>
              </a:rPr>
              <a:t>PROCESS EXECUTION:</a:t>
            </a:r>
            <a:endParaRPr sz="2200" b="1" u="sng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6"/>
          <p:cNvSpPr txBox="1"/>
          <p:nvPr/>
        </p:nvSpPr>
        <p:spPr>
          <a:xfrm>
            <a:off x="655675" y="850575"/>
            <a:ext cx="3756900" cy="72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latin typeface="Times New Roman"/>
                <a:ea typeface="Times New Roman"/>
                <a:cs typeface="Times New Roman"/>
                <a:sym typeface="Times New Roman"/>
              </a:rPr>
              <a:t>const byte npulse = 01;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latin typeface="Times New Roman"/>
                <a:ea typeface="Times New Roman"/>
                <a:cs typeface="Times New Roman"/>
                <a:sym typeface="Times New Roman"/>
              </a:rPr>
              <a:t>const bool sound = true;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latin typeface="Times New Roman"/>
                <a:ea typeface="Times New Roman"/>
                <a:cs typeface="Times New Roman"/>
                <a:sym typeface="Times New Roman"/>
              </a:rPr>
              <a:t>const bool debug = true;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latin typeface="Times New Roman"/>
                <a:ea typeface="Times New Roman"/>
                <a:cs typeface="Times New Roman"/>
                <a:sym typeface="Times New Roman"/>
              </a:rPr>
              <a:t>const byte pin_pulse=A0;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latin typeface="Times New Roman"/>
                <a:ea typeface="Times New Roman"/>
                <a:cs typeface="Times New Roman"/>
                <a:sym typeface="Times New Roman"/>
              </a:rPr>
              <a:t>const byte pin_cap  =A1;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latin typeface="Times New Roman"/>
                <a:ea typeface="Times New Roman"/>
                <a:cs typeface="Times New Roman"/>
                <a:sym typeface="Times New Roman"/>
              </a:rPr>
              <a:t>const byte pin_LED1 =12;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latin typeface="Times New Roman"/>
                <a:ea typeface="Times New Roman"/>
                <a:cs typeface="Times New Roman"/>
                <a:sym typeface="Times New Roman"/>
              </a:rPr>
              <a:t>const byte pin_LED2 =11;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latin typeface="Times New Roman"/>
                <a:ea typeface="Times New Roman"/>
                <a:cs typeface="Times New Roman"/>
                <a:sym typeface="Times New Roman"/>
              </a:rPr>
              <a:t>const byte pin_tone =10;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latin typeface="Times New Roman"/>
                <a:ea typeface="Times New Roman"/>
                <a:cs typeface="Times New Roman"/>
                <a:sym typeface="Times New Roman"/>
              </a:rPr>
              <a:t>void setup() {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latin typeface="Times New Roman"/>
                <a:ea typeface="Times New Roman"/>
                <a:cs typeface="Times New Roman"/>
                <a:sym typeface="Times New Roman"/>
              </a:rPr>
              <a:t>  if (debug) Serial.begin(9600);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latin typeface="Times New Roman"/>
                <a:ea typeface="Times New Roman"/>
                <a:cs typeface="Times New Roman"/>
                <a:sym typeface="Times New Roman"/>
              </a:rPr>
              <a:t>  pinMode(pin_pulse, OUTPUT); 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latin typeface="Times New Roman"/>
                <a:ea typeface="Times New Roman"/>
                <a:cs typeface="Times New Roman"/>
                <a:sym typeface="Times New Roman"/>
              </a:rPr>
              <a:t>  digitalWrite(pin_pulse, LOW);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latin typeface="Times New Roman"/>
                <a:ea typeface="Times New Roman"/>
                <a:cs typeface="Times New Roman"/>
                <a:sym typeface="Times New Roman"/>
              </a:rPr>
              <a:t>  pinMode(pin_cap, INPUT);  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latin typeface="Times New Roman"/>
                <a:ea typeface="Times New Roman"/>
                <a:cs typeface="Times New Roman"/>
                <a:sym typeface="Times New Roman"/>
              </a:rPr>
              <a:t>  pinMode(pin_LED1, OUTPUT);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latin typeface="Times New Roman"/>
                <a:ea typeface="Times New Roman"/>
                <a:cs typeface="Times New Roman"/>
                <a:sym typeface="Times New Roman"/>
              </a:rPr>
              <a:t>  digitalWrite(pin_LED1, LOW);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latin typeface="Times New Roman"/>
                <a:ea typeface="Times New Roman"/>
                <a:cs typeface="Times New Roman"/>
                <a:sym typeface="Times New Roman"/>
              </a:rPr>
              <a:t>  pinMode(pin_LED2, OUTPUT);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latin typeface="Times New Roman"/>
                <a:ea typeface="Times New Roman"/>
                <a:cs typeface="Times New Roman"/>
                <a:sym typeface="Times New Roman"/>
              </a:rPr>
              <a:t>  digitalWrite(pin_LED2, LOW);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latin typeface="Times New Roman"/>
                <a:ea typeface="Times New Roman"/>
                <a:cs typeface="Times New Roman"/>
                <a:sym typeface="Times New Roman"/>
              </a:rPr>
              <a:t>  if(sound)pinMode(pin_tone, OUTPUT);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latin typeface="Times New Roman"/>
                <a:ea typeface="Times New Roman"/>
                <a:cs typeface="Times New Roman"/>
                <a:sym typeface="Times New Roman"/>
              </a:rPr>
              <a:t>  if(sound)digitalWrite(pin_tone, LOW);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latin typeface="Times New Roman"/>
                <a:ea typeface="Times New Roman"/>
                <a:cs typeface="Times New Roman"/>
                <a:sym typeface="Times New Roman"/>
              </a:rPr>
              <a:t>}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1" name="Google Shape;211;p26"/>
          <p:cNvSpPr txBox="1"/>
          <p:nvPr/>
        </p:nvSpPr>
        <p:spPr>
          <a:xfrm>
            <a:off x="5174500" y="956950"/>
            <a:ext cx="3579600" cy="40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const int nmeas=256;  //measurements to take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long int sumsum=0; //running sum of 64 sums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long int skip=0;   //number of skipped sums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long int diff=0;        //difference between sum and avgsum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long int flash_period=0;//period (in ms)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long unsigned int prev_flash=0; //time stamp of previous flash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8"/>
          <p:cNvSpPr txBox="1"/>
          <p:nvPr/>
        </p:nvSpPr>
        <p:spPr>
          <a:xfrm>
            <a:off x="596350" y="633625"/>
            <a:ext cx="7696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 dirty="0">
                <a:latin typeface="Calibri"/>
                <a:ea typeface="Calibri"/>
                <a:cs typeface="Calibri"/>
                <a:sym typeface="Calibri"/>
              </a:rPr>
              <a:t>ADVANTAGES</a:t>
            </a: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:</a:t>
            </a:r>
            <a:endParaRPr sz="24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5" name="Google Shape;225;p28"/>
          <p:cNvSpPr txBox="1"/>
          <p:nvPr/>
        </p:nvSpPr>
        <p:spPr>
          <a:xfrm>
            <a:off x="801350" y="1490875"/>
            <a:ext cx="7323900" cy="49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just" rtl="0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➢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A robotic vehicle can cover large areas of land much faster than a human operator, increasing the efficiency of metal detecting operations.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8300" algn="just" rtl="0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➢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Robotic vehicles can be equipped with advanced sensors and imaging technologies that can detect even small metal objects with high precision.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8300" algn="just" rtl="0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➢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Robotic vehicles are not affected by fatigue, distraction, or bias, which can affect human operators, resulting in more consistent and accurate metal detection results.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8300" algn="just" rtl="0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➢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Robotic vehicles can make metal detecting more accessible to people with disabilities or other physical limitations.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0"/>
          <p:cNvSpPr txBox="1">
            <a:spLocks noGrp="1"/>
          </p:cNvSpPr>
          <p:nvPr>
            <p:ph type="ctrTitle"/>
          </p:nvPr>
        </p:nvSpPr>
        <p:spPr>
          <a:xfrm>
            <a:off x="-828600" y="0"/>
            <a:ext cx="4653136" cy="801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US" sz="2400" b="1" u="sng">
                <a:latin typeface="Calibri"/>
                <a:ea typeface="Calibri"/>
                <a:cs typeface="Calibri"/>
                <a:sym typeface="Calibri"/>
              </a:rPr>
              <a:t>CONCLUSION</a:t>
            </a:r>
            <a:endParaRPr sz="2400" b="1" u="sng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30"/>
          <p:cNvSpPr txBox="1">
            <a:spLocks noGrp="1"/>
          </p:cNvSpPr>
          <p:nvPr>
            <p:ph type="subTitle" idx="1"/>
          </p:nvPr>
        </p:nvSpPr>
        <p:spPr>
          <a:xfrm>
            <a:off x="985292" y="1988840"/>
            <a:ext cx="7173416" cy="2015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⮚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The metal detecting robotic vehile acuretly detect metallic object which buried in various types of </a:t>
            </a:r>
            <a:r>
              <a:rPr lang="en-US" sz="2200" i="0">
                <a:latin typeface="Times New Roman"/>
                <a:ea typeface="Times New Roman"/>
                <a:cs typeface="Times New Roman"/>
                <a:sym typeface="Times New Roman"/>
              </a:rPr>
              <a:t>terrain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just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⮚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The vehicle navigate an manually around obstacles and uneven terrain while maintain stable detection perfomance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"/>
          <p:cNvSpPr txBox="1">
            <a:spLocks noGrp="1"/>
          </p:cNvSpPr>
          <p:nvPr>
            <p:ph type="ctrTitle"/>
          </p:nvPr>
        </p:nvSpPr>
        <p:spPr>
          <a:xfrm>
            <a:off x="-612576" y="188640"/>
            <a:ext cx="4581128" cy="729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US" sz="2400" b="1" u="sng">
                <a:latin typeface="Calibri"/>
                <a:ea typeface="Calibri"/>
                <a:cs typeface="Calibri"/>
                <a:sym typeface="Calibri"/>
              </a:rPr>
              <a:t>FUTURE SCOPE</a:t>
            </a:r>
            <a:endParaRPr sz="2400" b="1" u="sng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31"/>
          <p:cNvSpPr txBox="1">
            <a:spLocks noGrp="1"/>
          </p:cNvSpPr>
          <p:nvPr>
            <p:ph type="subTitle" idx="1"/>
          </p:nvPr>
        </p:nvSpPr>
        <p:spPr>
          <a:xfrm>
            <a:off x="971600" y="1268760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⮚"/>
            </a:pPr>
            <a:r>
              <a:rPr lang="en-US" sz="2200" i="0">
                <a:latin typeface="Times New Roman"/>
                <a:ea typeface="Times New Roman"/>
                <a:cs typeface="Times New Roman"/>
                <a:sym typeface="Times New Roman"/>
              </a:rPr>
              <a:t>Enabling remote operation: The system should be able to be controlled and monitored remotely, allowing users to operate it from a safe distance.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just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⮚"/>
            </a:pPr>
            <a:r>
              <a:rPr lang="en-US" sz="2200" i="0">
                <a:latin typeface="Times New Roman"/>
                <a:ea typeface="Times New Roman"/>
                <a:cs typeface="Times New Roman"/>
                <a:sym typeface="Times New Roman"/>
              </a:rPr>
              <a:t>Providing a user-friendly interface: The system should have a user-friendly interface that allows users to easily control and monitor the vehicle's movements and detection results.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203200" algn="just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3"/>
          <p:cNvSpPr txBox="1">
            <a:spLocks noGrp="1"/>
          </p:cNvSpPr>
          <p:nvPr>
            <p:ph type="ctrTitle"/>
          </p:nvPr>
        </p:nvSpPr>
        <p:spPr>
          <a:xfrm>
            <a:off x="1143000" y="1122363"/>
            <a:ext cx="6858000" cy="2387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>
            <a:spLocks noGrp="1"/>
          </p:cNvSpPr>
          <p:nvPr>
            <p:ph type="title"/>
          </p:nvPr>
        </p:nvSpPr>
        <p:spPr>
          <a:xfrm>
            <a:off x="395536" y="301228"/>
            <a:ext cx="1783110" cy="759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US" sz="2400" b="1" u="sng">
                <a:latin typeface="Calibri"/>
                <a:ea typeface="Calibri"/>
                <a:cs typeface="Calibri"/>
                <a:sym typeface="Calibri"/>
              </a:rPr>
              <a:t>AGENDA</a:t>
            </a:r>
            <a:endParaRPr sz="2400" b="1" u="sng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4"/>
          <p:cNvSpPr txBox="1">
            <a:spLocks noGrp="1"/>
          </p:cNvSpPr>
          <p:nvPr>
            <p:ph type="body" idx="1"/>
          </p:nvPr>
        </p:nvSpPr>
        <p:spPr>
          <a:xfrm>
            <a:off x="628650" y="1253324"/>
            <a:ext cx="7886700" cy="52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⮚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⮚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Literature Survey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⮚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Proposed System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⮚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Hardware Component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⮚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Architecture</a:t>
            </a: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200"/>
              <a:buFont typeface="Times New Roman"/>
              <a:buChar char="⮚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Modules</a:t>
            </a: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200"/>
              <a:buFont typeface="Times New Roman"/>
              <a:buChar char="⮚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Process execution</a:t>
            </a: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200"/>
              <a:buFont typeface="Times New Roman"/>
              <a:buChar char="⮚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Advantages</a:t>
            </a: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⮚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⮚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Future Scope</a:t>
            </a: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/>
          <p:nvPr/>
        </p:nvSpPr>
        <p:spPr>
          <a:xfrm>
            <a:off x="323528" y="548680"/>
            <a:ext cx="590465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STATEMENT</a:t>
            </a:r>
            <a:endParaRPr/>
          </a:p>
        </p:txBody>
      </p:sp>
      <p:sp>
        <p:nvSpPr>
          <p:cNvPr id="108" name="Google Shape;108;p15"/>
          <p:cNvSpPr txBox="1"/>
          <p:nvPr/>
        </p:nvSpPr>
        <p:spPr>
          <a:xfrm>
            <a:off x="467551" y="1268749"/>
            <a:ext cx="8676600" cy="41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⮚"/>
            </a:pPr>
            <a:r>
              <a:rPr lang="en-US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</a:t>
            </a:r>
            <a:r>
              <a:rPr lang="en-US" sz="2200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and develop a metal detecting robotic vehicle capable of autonomously detecting and identifying buried metallic objects in various types of terrain, including soil, sand, and gravel.</a:t>
            </a:r>
            <a:endParaRPr sz="2200" i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⮚"/>
            </a:pPr>
            <a:r>
              <a:rPr lang="en-US" sz="2200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 robotic vehicle should be equipped with a reliable metal detection sensor, an efficient power source, and a user-friendly interface for controlling and monitoring its movements and detection results.</a:t>
            </a:r>
            <a:endParaRPr sz="2200" i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⮚"/>
            </a:pPr>
            <a:r>
              <a:rPr lang="en-US" sz="2200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system should be able to detect and differentiate between various types of metals, such as iron, aluminum, and gold, and accurately display their location and depth on a digital map.</a:t>
            </a:r>
            <a:r>
              <a:rPr lang="en-US" sz="2200" b="0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  <a:p>
            <a:pPr marL="342900" marR="0" lvl="0" indent="-2032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457200" y="-45640"/>
            <a:ext cx="8229600" cy="810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b="1" u="sng"/>
              <a:t>LITERATURE SURVEY</a:t>
            </a:r>
            <a:endParaRPr/>
          </a:p>
        </p:txBody>
      </p:sp>
      <p:graphicFrame>
        <p:nvGraphicFramePr>
          <p:cNvPr id="114" name="Google Shape;114;p16"/>
          <p:cNvGraphicFramePr/>
          <p:nvPr/>
        </p:nvGraphicFramePr>
        <p:xfrm>
          <a:off x="214282" y="589055"/>
          <a:ext cx="8715425" cy="6219285"/>
        </p:xfrm>
        <a:graphic>
          <a:graphicData uri="http://schemas.openxmlformats.org/drawingml/2006/table">
            <a:tbl>
              <a:tblPr firstRow="1" bandRow="1">
                <a:noFill/>
                <a:tableStyleId>{93400E3F-89EF-4E22-B3E7-7194133BDE9C}</a:tableStyleId>
              </a:tblPr>
              <a:tblGrid>
                <a:gridCol w="85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14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28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28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155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50" u="none" strike="noStrike" cap="none"/>
                        <a:t>S.NO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50"/>
                        <a:t>TITLE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50"/>
                        <a:t>AUTHOR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50"/>
                        <a:t>YEAR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50"/>
                        <a:t>DRAWBACK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91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1.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MINI DETECTING ROBOT WITH MULTI SENSORS CONTROLLED USING HC-12 MODULE</a:t>
                      </a:r>
                      <a:endParaRPr sz="14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JEBASINGHKIRUBAKRAN.SJ,ANISHKUMAR,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SADAMBI POORNACHANDRAN PRAKASH</a:t>
                      </a:r>
                      <a:endParaRPr sz="14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50"/>
                        <a:t>2021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50" i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Limited range: HC-12 modules typically have a range of up to 1 kilometer.</a:t>
                      </a:r>
                      <a:endParaRPr sz="13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26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2.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METAL DETECTING ROBOTIC VEHICLE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Dr. SUJATHA  B, 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ARUNA.Y,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RAGHAVENDRA.S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50"/>
                        <a:t>2021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50" i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Metal detecting technology is not always 100% accurate and may produce false readings or miss detecting certain metals. </a:t>
                      </a:r>
                      <a:endParaRPr sz="13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22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3.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DESIGN METAL DETECTING ARDUINO REMOTE CONTROL ROBOT VEHICLE CONTROLLED VIA  BLUETOOTH</a:t>
                      </a:r>
                      <a:endParaRPr sz="14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JEYAGOPI.R,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CHAN C.K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50"/>
                        <a:t>2022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Precise programming needed (time, training)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05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4.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BLUETOOTH CONTROLLED METAL DETECTOR ROBOT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ANANYA BHATTACHARYYA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50"/>
                        <a:t>2018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 i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Bluetooth typically has a range of up to 10 meters,</a:t>
                      </a:r>
                      <a:endParaRPr sz="13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526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5.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METAL AND GAS DETECTING ROBOT USING IOT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Ms. SUDHA MERCY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S.CHARISMA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S.LEKSHMANAN</a:t>
                      </a:r>
                      <a:endParaRPr sz="14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50"/>
                        <a:t>2019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New products require complete reprogramming.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251520" y="1052736"/>
            <a:ext cx="8640960" cy="6239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lvl="0" indent="-1714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AutoNum type="arabicPeriod"/>
            </a:pPr>
            <a:r>
              <a:rPr lang="en-US" sz="2200" i="0">
                <a:latin typeface="Times New Roman"/>
                <a:ea typeface="Times New Roman"/>
                <a:cs typeface="Times New Roman"/>
                <a:sym typeface="Times New Roman"/>
              </a:rPr>
              <a:t>Detecting and identifying metallic objects: The primary objective of the metal detecting robotic vehicle is to accurately detect and identify metallic objects buried in various types of terrain.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i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rPr lang="en-US" sz="2200" i="0">
                <a:latin typeface="Times New Roman"/>
                <a:ea typeface="Times New Roman"/>
                <a:cs typeface="Times New Roman"/>
                <a:sym typeface="Times New Roman"/>
              </a:rPr>
              <a:t>2.Enabling remote operation: The system should be able to be controlled and monitored remotely, allowing users to operate it from a safe distance.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i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rPr lang="en-US" sz="2200" i="0">
                <a:latin typeface="Times New Roman"/>
                <a:ea typeface="Times New Roman"/>
                <a:cs typeface="Times New Roman"/>
                <a:sym typeface="Times New Roman"/>
              </a:rPr>
              <a:t>3.Providing a user-friendly interface: The system should have a user-friendly interface that allows users to easily control and monitor the vehicle's movements and detection results.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50" lvl="0" indent="-31750" algn="just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0" name="Google Shape;120;p17"/>
          <p:cNvSpPr txBox="1"/>
          <p:nvPr/>
        </p:nvSpPr>
        <p:spPr>
          <a:xfrm>
            <a:off x="253827" y="332656"/>
            <a:ext cx="52565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PROPOSED SYSTEM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>
            <a:spLocks noGrp="1"/>
          </p:cNvSpPr>
          <p:nvPr>
            <p:ph type="title"/>
          </p:nvPr>
        </p:nvSpPr>
        <p:spPr>
          <a:xfrm>
            <a:off x="179512" y="76969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US" sz="2400" b="1" u="sng">
                <a:latin typeface="Calibri"/>
                <a:ea typeface="Calibri"/>
                <a:cs typeface="Calibri"/>
                <a:sym typeface="Calibri"/>
              </a:rPr>
              <a:t>HARDWARE</a:t>
            </a:r>
            <a:r>
              <a:rPr lang="en-US" sz="2400" b="1" u="sng"/>
              <a:t> </a:t>
            </a:r>
            <a:r>
              <a:rPr lang="en-US" sz="2400" b="1" u="sng">
                <a:latin typeface="Calibri"/>
                <a:ea typeface="Calibri"/>
                <a:cs typeface="Calibri"/>
                <a:sym typeface="Calibri"/>
              </a:rPr>
              <a:t>COMPONENT</a:t>
            </a:r>
            <a:endParaRPr/>
          </a:p>
        </p:txBody>
      </p:sp>
      <p:pic>
        <p:nvPicPr>
          <p:cNvPr id="126" name="Google Shape;12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751" y="1402525"/>
            <a:ext cx="1506315" cy="1325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64827" y="1078651"/>
            <a:ext cx="1973275" cy="197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60650" y="1220574"/>
            <a:ext cx="2421977" cy="150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68425" y="3932050"/>
            <a:ext cx="1766074" cy="176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8"/>
          <p:cNvSpPr txBox="1"/>
          <p:nvPr/>
        </p:nvSpPr>
        <p:spPr>
          <a:xfrm>
            <a:off x="963125" y="2951475"/>
            <a:ext cx="1973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Times New Roman"/>
                <a:ea typeface="Times New Roman"/>
                <a:cs typeface="Times New Roman"/>
                <a:sym typeface="Times New Roman"/>
              </a:rPr>
              <a:t>Arduino board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1" name="Google Shape;131;p18"/>
          <p:cNvSpPr txBox="1"/>
          <p:nvPr/>
        </p:nvSpPr>
        <p:spPr>
          <a:xfrm>
            <a:off x="3913550" y="3051950"/>
            <a:ext cx="2143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Times New Roman"/>
                <a:ea typeface="Times New Roman"/>
                <a:cs typeface="Times New Roman"/>
                <a:sym typeface="Times New Roman"/>
              </a:rPr>
              <a:t>DC motors 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2" name="Google Shape;132;p18"/>
          <p:cNvSpPr txBox="1"/>
          <p:nvPr/>
        </p:nvSpPr>
        <p:spPr>
          <a:xfrm>
            <a:off x="7305250" y="2951475"/>
            <a:ext cx="1973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Times New Roman"/>
                <a:ea typeface="Times New Roman"/>
                <a:cs typeface="Times New Roman"/>
                <a:sym typeface="Times New Roman"/>
              </a:rPr>
              <a:t>Chassis 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3" name="Google Shape;133;p18"/>
          <p:cNvSpPr txBox="1"/>
          <p:nvPr/>
        </p:nvSpPr>
        <p:spPr>
          <a:xfrm>
            <a:off x="3596725" y="5441675"/>
            <a:ext cx="3075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Times New Roman"/>
                <a:ea typeface="Times New Roman"/>
                <a:cs typeface="Times New Roman"/>
                <a:sym typeface="Times New Roman"/>
              </a:rPr>
              <a:t>Motor driver 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75" y="730125"/>
            <a:ext cx="2270250" cy="227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8150" y="1082575"/>
            <a:ext cx="2121150" cy="156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60963" y="985688"/>
            <a:ext cx="2121150" cy="1759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01875" y="3954125"/>
            <a:ext cx="1953450" cy="195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9"/>
          <p:cNvSpPr txBox="1"/>
          <p:nvPr/>
        </p:nvSpPr>
        <p:spPr>
          <a:xfrm>
            <a:off x="950425" y="3130825"/>
            <a:ext cx="20313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latin typeface="Times New Roman"/>
                <a:ea typeface="Times New Roman"/>
                <a:cs typeface="Times New Roman"/>
                <a:sym typeface="Times New Roman"/>
              </a:rPr>
              <a:t>ESP8266 WiFi Module</a:t>
            </a:r>
            <a:r>
              <a:rPr lang="en-US" sz="16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4" name="Google Shape;144;p19"/>
          <p:cNvSpPr txBox="1"/>
          <p:nvPr/>
        </p:nvSpPr>
        <p:spPr>
          <a:xfrm>
            <a:off x="3950800" y="3056275"/>
            <a:ext cx="2121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Battery 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9"/>
          <p:cNvSpPr txBox="1"/>
          <p:nvPr/>
        </p:nvSpPr>
        <p:spPr>
          <a:xfrm>
            <a:off x="6708925" y="3242650"/>
            <a:ext cx="2270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latin typeface="Calibri"/>
                <a:ea typeface="Calibri"/>
                <a:cs typeface="Calibri"/>
                <a:sym typeface="Calibri"/>
              </a:rPr>
              <a:t>Metal detector sensor </a:t>
            </a:r>
            <a:endParaRPr sz="16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9"/>
          <p:cNvSpPr txBox="1"/>
          <p:nvPr/>
        </p:nvSpPr>
        <p:spPr>
          <a:xfrm>
            <a:off x="2664925" y="5907575"/>
            <a:ext cx="48453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latin typeface="Calibri"/>
                <a:ea typeface="Calibri"/>
                <a:cs typeface="Calibri"/>
                <a:sym typeface="Calibri"/>
              </a:rPr>
              <a:t>Other miscellaneous components (wires, resistors, capacitors, etc.)</a:t>
            </a:r>
            <a:endParaRPr sz="17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>
            <a:spLocks noGrp="1"/>
          </p:cNvSpPr>
          <p:nvPr>
            <p:ph type="title"/>
          </p:nvPr>
        </p:nvSpPr>
        <p:spPr>
          <a:xfrm>
            <a:off x="357158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US" sz="2400" b="1" u="sng">
                <a:latin typeface="Calibri"/>
                <a:ea typeface="Calibri"/>
                <a:cs typeface="Calibri"/>
                <a:sym typeface="Calibri"/>
              </a:rPr>
              <a:t>ARCHITECTURE</a:t>
            </a:r>
            <a:endParaRPr/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 rot="10800000" flipH="1">
            <a:off x="-756592" y="-603448"/>
            <a:ext cx="71438" cy="7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25000" lnSpcReduction="20000"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/>
          </a:p>
        </p:txBody>
      </p:sp>
      <p:sp>
        <p:nvSpPr>
          <p:cNvPr id="153" name="Google Shape;153;p20"/>
          <p:cNvSpPr/>
          <p:nvPr/>
        </p:nvSpPr>
        <p:spPr>
          <a:xfrm>
            <a:off x="3571868" y="1428736"/>
            <a:ext cx="1714512" cy="500066"/>
          </a:xfrm>
          <a:prstGeom prst="ellipse">
            <a:avLst/>
          </a:prstGeom>
          <a:solidFill>
            <a:schemeClr val="lt1"/>
          </a:solidFill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START</a:t>
            </a:r>
            <a:endParaRPr/>
          </a:p>
        </p:txBody>
      </p:sp>
      <p:sp>
        <p:nvSpPr>
          <p:cNvPr id="154" name="Google Shape;154;p20"/>
          <p:cNvSpPr/>
          <p:nvPr/>
        </p:nvSpPr>
        <p:spPr>
          <a:xfrm>
            <a:off x="3286116" y="2285992"/>
            <a:ext cx="2357454" cy="50006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MOVE FORWARD</a:t>
            </a:r>
            <a:endParaRPr/>
          </a:p>
        </p:txBody>
      </p:sp>
      <p:sp>
        <p:nvSpPr>
          <p:cNvPr id="155" name="Google Shape;155;p20"/>
          <p:cNvSpPr/>
          <p:nvPr/>
        </p:nvSpPr>
        <p:spPr>
          <a:xfrm>
            <a:off x="3143240" y="3214686"/>
            <a:ext cx="2928958" cy="50006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METAL DETECTING SENSOR</a:t>
            </a:r>
            <a:endParaRPr/>
          </a:p>
        </p:txBody>
      </p:sp>
      <p:sp>
        <p:nvSpPr>
          <p:cNvPr id="156" name="Google Shape;156;p20"/>
          <p:cNvSpPr/>
          <p:nvPr/>
        </p:nvSpPr>
        <p:spPr>
          <a:xfrm>
            <a:off x="3500430" y="4143380"/>
            <a:ext cx="1857388" cy="42862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BUZZER</a:t>
            </a:r>
            <a:endParaRPr/>
          </a:p>
        </p:txBody>
      </p:sp>
      <p:sp>
        <p:nvSpPr>
          <p:cNvPr id="157" name="Google Shape;157;p20"/>
          <p:cNvSpPr/>
          <p:nvPr/>
        </p:nvSpPr>
        <p:spPr>
          <a:xfrm>
            <a:off x="3357554" y="5000636"/>
            <a:ext cx="2357454" cy="50006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MOVE FORWARD</a:t>
            </a:r>
            <a:endParaRPr/>
          </a:p>
        </p:txBody>
      </p:sp>
      <p:sp>
        <p:nvSpPr>
          <p:cNvPr id="158" name="Google Shape;158;p20"/>
          <p:cNvSpPr/>
          <p:nvPr/>
        </p:nvSpPr>
        <p:spPr>
          <a:xfrm>
            <a:off x="3643306" y="5929330"/>
            <a:ext cx="1428760" cy="571504"/>
          </a:xfrm>
          <a:prstGeom prst="ellipse">
            <a:avLst/>
          </a:prstGeom>
          <a:solidFill>
            <a:schemeClr val="lt1"/>
          </a:solidFill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STOP</a:t>
            </a:r>
            <a:endParaRPr/>
          </a:p>
        </p:txBody>
      </p:sp>
      <p:sp>
        <p:nvSpPr>
          <p:cNvPr id="159" name="Google Shape;159;p20"/>
          <p:cNvSpPr/>
          <p:nvPr/>
        </p:nvSpPr>
        <p:spPr>
          <a:xfrm>
            <a:off x="4214810" y="1928802"/>
            <a:ext cx="357190" cy="35719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0"/>
          <p:cNvSpPr/>
          <p:nvPr/>
        </p:nvSpPr>
        <p:spPr>
          <a:xfrm>
            <a:off x="4214810" y="2786058"/>
            <a:ext cx="428628" cy="42862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0"/>
          <p:cNvSpPr/>
          <p:nvPr/>
        </p:nvSpPr>
        <p:spPr>
          <a:xfrm>
            <a:off x="4214810" y="3714752"/>
            <a:ext cx="428628" cy="42862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0"/>
          <p:cNvSpPr/>
          <p:nvPr/>
        </p:nvSpPr>
        <p:spPr>
          <a:xfrm>
            <a:off x="4214810" y="4643446"/>
            <a:ext cx="428628" cy="35719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0"/>
          <p:cNvSpPr/>
          <p:nvPr/>
        </p:nvSpPr>
        <p:spPr>
          <a:xfrm>
            <a:off x="4214810" y="5500702"/>
            <a:ext cx="428628" cy="42862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0"/>
          <p:cNvSpPr txBox="1"/>
          <p:nvPr/>
        </p:nvSpPr>
        <p:spPr>
          <a:xfrm>
            <a:off x="500034" y="1428736"/>
            <a:ext cx="214314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FLOWCHART</a:t>
            </a:r>
            <a:r>
              <a:rPr lang="en-US" sz="18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: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20"/>
          <p:cNvSpPr txBox="1"/>
          <p:nvPr/>
        </p:nvSpPr>
        <p:spPr>
          <a:xfrm>
            <a:off x="1928794" y="6488668"/>
            <a:ext cx="542928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Fig: Proposed Design Flowchart</a:t>
            </a:r>
            <a:endParaRPr/>
          </a:p>
        </p:txBody>
      </p:sp>
      <p:sp>
        <p:nvSpPr>
          <p:cNvPr id="166" name="Google Shape;166;p20"/>
          <p:cNvSpPr txBox="1"/>
          <p:nvPr/>
        </p:nvSpPr>
        <p:spPr>
          <a:xfrm>
            <a:off x="857224" y="1357298"/>
            <a:ext cx="18573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FLOWCHART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1"/>
          <p:cNvSpPr txBox="1"/>
          <p:nvPr/>
        </p:nvSpPr>
        <p:spPr>
          <a:xfrm>
            <a:off x="2627784" y="5805264"/>
            <a:ext cx="453650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Figure 1. Circuit of metal detecting robot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2" name="Google Shape;172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1560" y="289793"/>
            <a:ext cx="8244408" cy="50830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1021</Words>
  <Application>Microsoft Office PowerPoint</Application>
  <PresentationFormat>On-screen Show (4:3)</PresentationFormat>
  <Paragraphs>159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 Black</vt:lpstr>
      <vt:lpstr>Arial</vt:lpstr>
      <vt:lpstr>Noto Sans Symbols</vt:lpstr>
      <vt:lpstr>Calibri</vt:lpstr>
      <vt:lpstr>Times New Roman</vt:lpstr>
      <vt:lpstr>Office Theme</vt:lpstr>
      <vt:lpstr>MINI PROJECT </vt:lpstr>
      <vt:lpstr>AGENDA</vt:lpstr>
      <vt:lpstr>PowerPoint Presentation</vt:lpstr>
      <vt:lpstr>LITERATURE SURVEY</vt:lpstr>
      <vt:lpstr>PowerPoint Presentation</vt:lpstr>
      <vt:lpstr>HARDWARE COMPONENT</vt:lpstr>
      <vt:lpstr>PowerPoint Presentation</vt:lpstr>
      <vt:lpstr>ARCHITECTURE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FUTURE SCOPE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PROJECT </dc:title>
  <cp:lastModifiedBy>vickyvigneshkumar2002@outlook.com</cp:lastModifiedBy>
  <cp:revision>2</cp:revision>
  <dcterms:modified xsi:type="dcterms:W3CDTF">2023-05-05T10:09:29Z</dcterms:modified>
</cp:coreProperties>
</file>